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0" r:id="rId3"/>
    <p:sldId id="261" r:id="rId4"/>
    <p:sldId id="263" r:id="rId5"/>
    <p:sldId id="262" r:id="rId6"/>
    <p:sldId id="267" r:id="rId7"/>
    <p:sldId id="266" r:id="rId8"/>
    <p:sldId id="264" r:id="rId9"/>
    <p:sldId id="268" r:id="rId10"/>
    <p:sldId id="270" r:id="rId11"/>
    <p:sldId id="271" r:id="rId12"/>
    <p:sldId id="273" r:id="rId13"/>
    <p:sldId id="272" r:id="rId14"/>
    <p:sldId id="269" r:id="rId15"/>
    <p:sldId id="274" r:id="rId16"/>
    <p:sldId id="257" r:id="rId17"/>
    <p:sldId id="259" r:id="rId18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>
        <p:scale>
          <a:sx n="76" d="100"/>
          <a:sy n="76" d="100"/>
        </p:scale>
        <p:origin x="-42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9F25F-D2A8-4E50-ACB7-1CCDE8CA736E}" type="datetimeFigureOut">
              <a:rPr lang="en-CA" smtClean="0"/>
              <a:t>18/05/2015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87A69-67DE-4B1C-9BE0-151E54DDCAD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1144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F623D-72B7-4992-982E-C7C396C355DE}" type="datetimeFigureOut">
              <a:rPr lang="en-CA" smtClean="0"/>
              <a:t>18/05/2015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410A5-1F3B-4080-90C4-0DECBD95505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965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New trains are 30% cheaper to operate, releasing funds to improve services.</a:t>
            </a:r>
            <a:br>
              <a:rPr lang="en-CA" dirty="0" smtClean="0"/>
            </a:br>
            <a:r>
              <a:rPr lang="en-CA" dirty="0" smtClean="0"/>
              <a:t>$400 million is the costs of one</a:t>
            </a:r>
            <a:r>
              <a:rPr lang="en-CA" baseline="0" dirty="0" smtClean="0"/>
              <a:t> kilometre of subway tunnel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10A5-1F3B-4080-90C4-0DECBD955056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0934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Two railways</a:t>
            </a:r>
            <a:r>
              <a:rPr lang="en-CA" baseline="0" dirty="0" smtClean="0"/>
              <a:t> tracks = 16 lanes of 400 series highway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10A5-1F3B-4080-90C4-0DECBD955056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447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There</a:t>
            </a:r>
            <a:r>
              <a:rPr lang="en-CA" baseline="0" dirty="0" smtClean="0"/>
              <a:t> is a precedent for Ontario-VIA partnership in the Peterson government’s support for London commuter service.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Ontario HSR is at least two elections away. California’s HSR project is set to take 21 years</a:t>
            </a:r>
            <a:r>
              <a:rPr lang="en-CA" baseline="0" dirty="0" smtClean="0"/>
              <a:t> to complete.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10A5-1F3B-4080-90C4-0DECBD955056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153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508C-2699-42EB-BD45-C62B953A4110}" type="datetimeFigureOut">
              <a:rPr lang="en-CA" smtClean="0"/>
              <a:t>18/05/2015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C5BB-AD67-456A-B0F9-358C1495DE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6159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508C-2699-42EB-BD45-C62B953A4110}" type="datetimeFigureOut">
              <a:rPr lang="en-CA" smtClean="0"/>
              <a:t>18/05/2015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C5BB-AD67-456A-B0F9-358C1495DE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896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508C-2699-42EB-BD45-C62B953A4110}" type="datetimeFigureOut">
              <a:rPr lang="en-CA" smtClean="0"/>
              <a:t>18/05/2015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C5BB-AD67-456A-B0F9-358C1495DE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15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508C-2699-42EB-BD45-C62B953A4110}" type="datetimeFigureOut">
              <a:rPr lang="en-CA" smtClean="0"/>
              <a:t>18/05/2015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C5BB-AD67-456A-B0F9-358C1495DE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128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508C-2699-42EB-BD45-C62B953A4110}" type="datetimeFigureOut">
              <a:rPr lang="en-CA" smtClean="0"/>
              <a:t>18/05/2015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C5BB-AD67-456A-B0F9-358C1495DE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054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508C-2699-42EB-BD45-C62B953A4110}" type="datetimeFigureOut">
              <a:rPr lang="en-CA" smtClean="0"/>
              <a:t>18/05/2015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C5BB-AD67-456A-B0F9-358C1495DE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372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508C-2699-42EB-BD45-C62B953A4110}" type="datetimeFigureOut">
              <a:rPr lang="en-CA" smtClean="0"/>
              <a:t>18/05/2015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C5BB-AD67-456A-B0F9-358C1495DE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24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508C-2699-42EB-BD45-C62B953A4110}" type="datetimeFigureOut">
              <a:rPr lang="en-CA" smtClean="0"/>
              <a:t>18/05/2015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C5BB-AD67-456A-B0F9-358C1495DE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291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508C-2699-42EB-BD45-C62B953A4110}" type="datetimeFigureOut">
              <a:rPr lang="en-CA" smtClean="0"/>
              <a:t>18/05/2015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C5BB-AD67-456A-B0F9-358C1495DE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194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508C-2699-42EB-BD45-C62B953A4110}" type="datetimeFigureOut">
              <a:rPr lang="en-CA" smtClean="0"/>
              <a:t>18/05/2015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C5BB-AD67-456A-B0F9-358C1495DE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93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508C-2699-42EB-BD45-C62B953A4110}" type="datetimeFigureOut">
              <a:rPr lang="en-CA" smtClean="0"/>
              <a:t>18/05/2015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C5BB-AD67-456A-B0F9-358C1495DE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843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8508C-2699-42EB-BD45-C62B953A4110}" type="datetimeFigureOut">
              <a:rPr lang="en-CA" smtClean="0"/>
              <a:t>18/05/2015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9C5BB-AD67-456A-B0F9-358C1495DEA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701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0815"/>
            <a:ext cx="9144000" cy="23876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18415"/>
            <a:ext cx="9144000" cy="298360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10000"/>
              </a:lnSpc>
            </a:pPr>
            <a:endParaRPr lang="en-CA" dirty="0" smtClean="0"/>
          </a:p>
          <a:p>
            <a:pPr>
              <a:lnSpc>
                <a:spcPct val="110000"/>
              </a:lnSpc>
            </a:pPr>
            <a:r>
              <a:rPr lang="en-CA" sz="8600" b="1" dirty="0" smtClean="0">
                <a:solidFill>
                  <a:schemeClr val="accent5">
                    <a:lumMod val="75000"/>
                  </a:schemeClr>
                </a:solidFill>
              </a:rPr>
              <a:t>Public Transportation Challenges and Opportunities in Southwestern Ontario</a:t>
            </a:r>
          </a:p>
          <a:p>
            <a:pPr>
              <a:lnSpc>
                <a:spcPct val="110000"/>
              </a:lnSpc>
            </a:pPr>
            <a:r>
              <a:rPr lang="en-CA" sz="8600" dirty="0" smtClean="0">
                <a:solidFill>
                  <a:schemeClr val="accent5">
                    <a:lumMod val="75000"/>
                  </a:schemeClr>
                </a:solidFill>
              </a:rPr>
              <a:t>Presentation to Southwest Economic Alliance</a:t>
            </a:r>
          </a:p>
          <a:p>
            <a:pPr>
              <a:lnSpc>
                <a:spcPct val="110000"/>
              </a:lnSpc>
            </a:pPr>
            <a:r>
              <a:rPr lang="en-CA" sz="8600" dirty="0" smtClean="0">
                <a:solidFill>
                  <a:schemeClr val="accent5">
                    <a:lumMod val="75000"/>
                  </a:schemeClr>
                </a:solidFill>
              </a:rPr>
              <a:t>Terry Johnson and Peter Miasek</a:t>
            </a:r>
          </a:p>
          <a:p>
            <a:pPr>
              <a:lnSpc>
                <a:spcPct val="110000"/>
              </a:lnSpc>
            </a:pPr>
            <a:r>
              <a:rPr lang="en-CA" sz="8600" dirty="0" smtClean="0">
                <a:solidFill>
                  <a:schemeClr val="accent5">
                    <a:lumMod val="75000"/>
                  </a:schemeClr>
                </a:solidFill>
              </a:rPr>
              <a:t>May 2015</a:t>
            </a:r>
            <a:endParaRPr lang="en-CA" sz="8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38" y="773831"/>
            <a:ext cx="5495124" cy="24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1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North Carolina’s Passenger Program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320" y="1974198"/>
            <a:ext cx="8675360" cy="40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4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Michigan’s Wolverine Corridor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899" y="2062598"/>
            <a:ext cx="8602202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35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1191684" y="-12699"/>
            <a:ext cx="9810749" cy="1714500"/>
          </a:xfrm>
        </p:spPr>
        <p:txBody>
          <a:bodyPr/>
          <a:lstStyle/>
          <a:p>
            <a:pPr algn="ctr"/>
            <a:r>
              <a:rPr lang="en-CA" altLang="en-US" sz="4267" b="1" dirty="0"/>
              <a:t>Network Southwest in 2020</a:t>
            </a:r>
          </a:p>
        </p:txBody>
      </p:sp>
      <p:pic>
        <p:nvPicPr>
          <p:cNvPr id="10035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77800"/>
            <a:ext cx="10526184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13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much will this cost?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CA" dirty="0"/>
              <a:t>$60 million annual </a:t>
            </a:r>
            <a:r>
              <a:rPr lang="en-CA" dirty="0" smtClean="0"/>
              <a:t>operating grant (same as today for VIA)	</a:t>
            </a:r>
          </a:p>
          <a:p>
            <a:pPr>
              <a:lnSpc>
                <a:spcPct val="100000"/>
              </a:lnSpc>
            </a:pPr>
            <a:r>
              <a:rPr lang="en-CA" dirty="0" smtClean="0"/>
              <a:t>$400 </a:t>
            </a:r>
            <a:r>
              <a:rPr lang="en-CA" dirty="0"/>
              <a:t>million over </a:t>
            </a:r>
            <a:r>
              <a:rPr lang="en-CA" dirty="0" smtClean="0"/>
              <a:t>five </a:t>
            </a:r>
            <a:r>
              <a:rPr lang="en-CA" dirty="0"/>
              <a:t>years in capital </a:t>
            </a:r>
            <a:r>
              <a:rPr lang="en-CA" dirty="0" smtClean="0"/>
              <a:t>investment, the cost of 1 km of new subway</a:t>
            </a:r>
          </a:p>
          <a:p>
            <a:pPr>
              <a:lnSpc>
                <a:spcPct val="100000"/>
              </a:lnSpc>
            </a:pPr>
            <a:r>
              <a:rPr lang="en-CA" dirty="0" smtClean="0"/>
              <a:t>Funding </a:t>
            </a:r>
            <a:r>
              <a:rPr lang="en-CA" dirty="0"/>
              <a:t>shared </a:t>
            </a:r>
            <a:r>
              <a:rPr lang="en-CA" dirty="0" smtClean="0"/>
              <a:t>between federal </a:t>
            </a:r>
            <a:r>
              <a:rPr lang="en-CA" dirty="0"/>
              <a:t>and provincial </a:t>
            </a:r>
            <a:r>
              <a:rPr lang="en-CA" dirty="0" smtClean="0"/>
              <a:t>governments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CA" i="1" dirty="0" smtClean="0"/>
              <a:t>… and how are we keeping the price down?</a:t>
            </a:r>
            <a:endParaRPr lang="en-CA" i="1" dirty="0"/>
          </a:p>
          <a:p>
            <a:pPr>
              <a:lnSpc>
                <a:spcPct val="100000"/>
              </a:lnSpc>
            </a:pPr>
            <a:r>
              <a:rPr lang="en-CA" dirty="0"/>
              <a:t>Ontario-built double-deck trains pulled by existing locomotives</a:t>
            </a:r>
          </a:p>
          <a:p>
            <a:pPr>
              <a:lnSpc>
                <a:spcPct val="100000"/>
              </a:lnSpc>
            </a:pPr>
            <a:r>
              <a:rPr lang="en-CA" dirty="0" smtClean="0"/>
              <a:t>Refurbish single-level GO buses for SW Ontario use</a:t>
            </a:r>
          </a:p>
          <a:p>
            <a:pPr>
              <a:lnSpc>
                <a:spcPct val="100000"/>
              </a:lnSpc>
            </a:pPr>
            <a:r>
              <a:rPr lang="en-CA" dirty="0" smtClean="0"/>
              <a:t>Leverage VIA Rail’s existing capabilities</a:t>
            </a:r>
          </a:p>
        </p:txBody>
      </p:sp>
    </p:spTree>
    <p:extLst>
      <p:ext uri="{BB962C8B-B14F-4D97-AF65-F5344CB8AC3E}">
        <p14:creationId xmlns:p14="http://schemas.microsoft.com/office/powerpoint/2010/main" val="486472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case for investment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CA" dirty="0"/>
              <a:t>$1 million investment  =  30-36 jobs</a:t>
            </a:r>
          </a:p>
          <a:p>
            <a:pPr>
              <a:lnSpc>
                <a:spcPct val="100000"/>
              </a:lnSpc>
            </a:pPr>
            <a:r>
              <a:rPr lang="en-CA" dirty="0"/>
              <a:t>$1 million investment  =  $3-4 million in economic spinoff</a:t>
            </a:r>
          </a:p>
          <a:p>
            <a:pPr>
              <a:lnSpc>
                <a:spcPct val="100000"/>
              </a:lnSpc>
            </a:pPr>
            <a:r>
              <a:rPr lang="en-CA" dirty="0"/>
              <a:t>18 times safer than car travel</a:t>
            </a:r>
          </a:p>
          <a:p>
            <a:pPr>
              <a:lnSpc>
                <a:spcPct val="100000"/>
              </a:lnSpc>
            </a:pPr>
            <a:r>
              <a:rPr lang="en-CA" dirty="0"/>
              <a:t>Reduces highway </a:t>
            </a:r>
            <a:r>
              <a:rPr lang="en-CA" dirty="0" smtClean="0"/>
              <a:t>spending and protects agricultural land</a:t>
            </a:r>
          </a:p>
          <a:p>
            <a:pPr>
              <a:lnSpc>
                <a:spcPct val="100000"/>
              </a:lnSpc>
            </a:pPr>
            <a:r>
              <a:rPr lang="en-CA" dirty="0" smtClean="0"/>
              <a:t>Reduces </a:t>
            </a:r>
            <a:r>
              <a:rPr lang="en-CA" dirty="0"/>
              <a:t>energy consumption and pollution</a:t>
            </a:r>
          </a:p>
          <a:p>
            <a:pPr>
              <a:lnSpc>
                <a:spcPct val="100000"/>
              </a:lnSpc>
            </a:pPr>
            <a:r>
              <a:rPr lang="en-CA" dirty="0"/>
              <a:t>Easily converted to electric operation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9549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 NiagaraGO and Ontario HSR fit in?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dirty="0" smtClean="0"/>
              <a:t>NiagaraGO proposal is very similar to NSW proposal for Niagara area</a:t>
            </a:r>
          </a:p>
          <a:p>
            <a:pPr>
              <a:lnSpc>
                <a:spcPct val="100000"/>
              </a:lnSpc>
            </a:pPr>
            <a:r>
              <a:rPr lang="en-CA" dirty="0" smtClean="0"/>
              <a:t>Metrolinx has other priority projects</a:t>
            </a:r>
          </a:p>
          <a:p>
            <a:pPr>
              <a:lnSpc>
                <a:spcPct val="100000"/>
              </a:lnSpc>
            </a:pPr>
            <a:r>
              <a:rPr lang="en-CA" dirty="0" smtClean="0"/>
              <a:t>VIA Rail partnership may deliver results sooner</a:t>
            </a:r>
          </a:p>
          <a:p>
            <a:pPr>
              <a:lnSpc>
                <a:spcPct val="100000"/>
              </a:lnSpc>
            </a:pPr>
            <a:endParaRPr lang="en-CA" dirty="0" smtClean="0"/>
          </a:p>
          <a:p>
            <a:pPr>
              <a:lnSpc>
                <a:spcPct val="100000"/>
              </a:lnSpc>
            </a:pPr>
            <a:r>
              <a:rPr lang="en-CA" dirty="0" smtClean="0"/>
              <a:t>Toronto-London-Windsor High Speed Rail promised by 2025</a:t>
            </a:r>
          </a:p>
          <a:p>
            <a:pPr>
              <a:lnSpc>
                <a:spcPct val="100000"/>
              </a:lnSpc>
            </a:pPr>
            <a:r>
              <a:rPr lang="en-CA" dirty="0" smtClean="0"/>
              <a:t>Environmental assessment process has started </a:t>
            </a:r>
          </a:p>
          <a:p>
            <a:pPr>
              <a:lnSpc>
                <a:spcPct val="100000"/>
              </a:lnSpc>
            </a:pPr>
            <a:r>
              <a:rPr lang="en-CA" dirty="0" smtClean="0"/>
              <a:t>Needs a strong feeder network to succeed in serving our region</a:t>
            </a:r>
          </a:p>
        </p:txBody>
      </p:sp>
    </p:spTree>
    <p:extLst>
      <p:ext uri="{BB962C8B-B14F-4D97-AF65-F5344CB8AC3E}">
        <p14:creationId xmlns:p14="http://schemas.microsoft.com/office/powerpoint/2010/main" val="32782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Moving Ahead: SWEA and SWOTA</a:t>
            </a:r>
            <a:endParaRPr lang="en-CA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 smtClean="0"/>
              <a:t>A motion to reconfirm support</a:t>
            </a:r>
          </a:p>
          <a:p>
            <a:r>
              <a:rPr lang="en-CA" sz="3600" dirty="0" smtClean="0"/>
              <a:t>A shared message to Ottawa and Queen’s Park</a:t>
            </a:r>
          </a:p>
          <a:p>
            <a:r>
              <a:rPr lang="en-CA" sz="3600" dirty="0" smtClean="0"/>
              <a:t>Assistance with outreach</a:t>
            </a:r>
          </a:p>
          <a:p>
            <a:r>
              <a:rPr lang="en-CA" sz="3600" dirty="0" smtClean="0"/>
              <a:t>Business case development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49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Moving Ahead: Municipalities</a:t>
            </a:r>
            <a:endParaRPr lang="en-CA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 smtClean="0"/>
              <a:t>Resolutions of support for </a:t>
            </a:r>
            <a:r>
              <a:rPr lang="en-CA" sz="3600" i="1" dirty="0" smtClean="0"/>
              <a:t>Network Southwest</a:t>
            </a:r>
          </a:p>
          <a:p>
            <a:r>
              <a:rPr lang="en-CA" sz="3600" dirty="0" smtClean="0"/>
              <a:t>Support community engagement on the mobility issue</a:t>
            </a:r>
          </a:p>
          <a:p>
            <a:r>
              <a:rPr lang="en-CA" sz="3600" dirty="0" smtClean="0"/>
              <a:t>Information and directions to existing transit services </a:t>
            </a:r>
          </a:p>
          <a:p>
            <a:r>
              <a:rPr lang="en-CA" sz="3600" dirty="0" smtClean="0"/>
              <a:t>Minor transit route adjustments to improve connections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36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Does Public Transportation Matter?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A" dirty="0" smtClean="0"/>
              <a:t>Labour market flexibility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A" dirty="0" smtClean="0"/>
              <a:t>Youth retention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A" dirty="0" smtClean="0"/>
              <a:t>Investment attraction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A" dirty="0" smtClean="0"/>
              <a:t>Tourism and recreation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A" dirty="0" smtClean="0"/>
              <a:t>Highway congestion mitigation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A" dirty="0" smtClean="0"/>
              <a:t>Mobility options for all demographics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CA" dirty="0" smtClean="0"/>
              <a:t>Environmental benefits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894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SW Ontario’s Mobility Gap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CA" dirty="0"/>
              <a:t>Loss of </a:t>
            </a:r>
            <a:r>
              <a:rPr lang="en-CA" dirty="0" smtClean="0"/>
              <a:t>most intercity </a:t>
            </a:r>
            <a:r>
              <a:rPr lang="en-CA" dirty="0"/>
              <a:t>bus routes since 2009</a:t>
            </a:r>
          </a:p>
          <a:p>
            <a:pPr>
              <a:lnSpc>
                <a:spcPct val="100000"/>
              </a:lnSpc>
            </a:pPr>
            <a:r>
              <a:rPr lang="en-CA" dirty="0" smtClean="0"/>
              <a:t>Deep cuts to VIA Rail services in 2011</a:t>
            </a:r>
          </a:p>
          <a:p>
            <a:pPr>
              <a:lnSpc>
                <a:spcPct val="100000"/>
              </a:lnSpc>
            </a:pPr>
            <a:r>
              <a:rPr lang="en-CA" dirty="0" smtClean="0"/>
              <a:t>Rail, intercity bus, </a:t>
            </a:r>
            <a:r>
              <a:rPr lang="en-CA" dirty="0"/>
              <a:t>and transit don’t </a:t>
            </a:r>
            <a:r>
              <a:rPr lang="en-CA" dirty="0" smtClean="0"/>
              <a:t>interconnect</a:t>
            </a:r>
            <a:endParaRPr lang="en-CA" dirty="0"/>
          </a:p>
          <a:p>
            <a:pPr>
              <a:lnSpc>
                <a:spcPct val="100000"/>
              </a:lnSpc>
            </a:pPr>
            <a:r>
              <a:rPr lang="en-CA" dirty="0" smtClean="0"/>
              <a:t>Buses were the last public transport option for many towns</a:t>
            </a:r>
            <a:endParaRPr lang="en-CA" dirty="0"/>
          </a:p>
          <a:p>
            <a:pPr>
              <a:lnSpc>
                <a:spcPct val="100000"/>
              </a:lnSpc>
            </a:pPr>
            <a:r>
              <a:rPr lang="en-CA" dirty="0" smtClean="0"/>
              <a:t>Not everyone can drive, not everyone who can wants to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94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1" y="-2"/>
            <a:ext cx="11288068" cy="6858000"/>
          </a:xfrm>
        </p:spPr>
      </p:pic>
    </p:spTree>
    <p:extLst>
      <p:ext uri="{BB962C8B-B14F-4D97-AF65-F5344CB8AC3E}">
        <p14:creationId xmlns:p14="http://schemas.microsoft.com/office/powerpoint/2010/main" val="3564782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5" y="-2"/>
            <a:ext cx="11274404" cy="6858000"/>
          </a:xfrm>
        </p:spPr>
      </p:pic>
    </p:spTree>
    <p:extLst>
      <p:ext uri="{BB962C8B-B14F-4D97-AF65-F5344CB8AC3E}">
        <p14:creationId xmlns:p14="http://schemas.microsoft.com/office/powerpoint/2010/main" val="394762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did we get here?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CA" dirty="0" smtClean="0"/>
              <a:t>There </a:t>
            </a:r>
            <a:r>
              <a:rPr lang="en-CA" dirty="0"/>
              <a:t>is no federal framework for </a:t>
            </a:r>
            <a:r>
              <a:rPr lang="en-CA" dirty="0" smtClean="0"/>
              <a:t>a national </a:t>
            </a:r>
            <a:r>
              <a:rPr lang="en-CA" dirty="0"/>
              <a:t>passenger </a:t>
            </a:r>
            <a:r>
              <a:rPr lang="en-CA" dirty="0" smtClean="0"/>
              <a:t>rail service </a:t>
            </a:r>
            <a:r>
              <a:rPr lang="en-CA" dirty="0"/>
              <a:t>that is </a:t>
            </a:r>
            <a:r>
              <a:rPr lang="en-CA" dirty="0" smtClean="0"/>
              <a:t>accountable </a:t>
            </a:r>
            <a:r>
              <a:rPr lang="en-CA" dirty="0"/>
              <a:t>to </a:t>
            </a:r>
            <a:r>
              <a:rPr lang="en-CA" dirty="0" smtClean="0"/>
              <a:t>Parliament</a:t>
            </a:r>
          </a:p>
          <a:p>
            <a:pPr>
              <a:lnSpc>
                <a:spcPct val="110000"/>
              </a:lnSpc>
            </a:pPr>
            <a:r>
              <a:rPr lang="en-CA" dirty="0" smtClean="0"/>
              <a:t>Successive </a:t>
            </a:r>
            <a:r>
              <a:rPr lang="en-CA" dirty="0"/>
              <a:t>federal governments have failed to properly fund </a:t>
            </a:r>
            <a:r>
              <a:rPr lang="en-CA" dirty="0" smtClean="0"/>
              <a:t>VIA Rail</a:t>
            </a:r>
          </a:p>
          <a:p>
            <a:pPr>
              <a:lnSpc>
                <a:spcPct val="110000"/>
              </a:lnSpc>
            </a:pPr>
            <a:r>
              <a:rPr lang="en-CA" dirty="0" smtClean="0"/>
              <a:t>Ontario </a:t>
            </a:r>
            <a:r>
              <a:rPr lang="en-CA" dirty="0"/>
              <a:t>has traditionally put its </a:t>
            </a:r>
            <a:r>
              <a:rPr lang="en-CA" dirty="0" smtClean="0"/>
              <a:t>funding outside the GTHA into highways</a:t>
            </a:r>
          </a:p>
          <a:p>
            <a:pPr>
              <a:lnSpc>
                <a:spcPct val="110000"/>
              </a:lnSpc>
            </a:pPr>
            <a:r>
              <a:rPr lang="en-CA" dirty="0" smtClean="0"/>
              <a:t>The regulatory framework for buses has failed to protect services</a:t>
            </a:r>
            <a:endParaRPr lang="en-CA" dirty="0"/>
          </a:p>
          <a:p>
            <a:pPr>
              <a:lnSpc>
                <a:spcPct val="110000"/>
              </a:lnSpc>
            </a:pPr>
            <a:r>
              <a:rPr lang="en-CA" dirty="0"/>
              <a:t>We have developed an unsustainable car-dependent society that doesn’t serve all </a:t>
            </a:r>
            <a:r>
              <a:rPr lang="en-CA" dirty="0" smtClean="0"/>
              <a:t>citizens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278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962162" y="376905"/>
            <a:ext cx="6267678" cy="198515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0" tIns="45720" rIns="91440" bIns="45720" anchor="ctr">
            <a:spAutoFit/>
          </a:bodyPr>
          <a:lstStyle/>
          <a:p>
            <a:pPr algn="ctr" defTabSz="914377">
              <a:lnSpc>
                <a:spcPct val="125000"/>
              </a:lnSpc>
              <a:defRPr/>
            </a:pPr>
            <a:r>
              <a:rPr lang="en-CA" altLang="en-US" sz="2800" b="1" i="1" dirty="0">
                <a:solidFill>
                  <a:srgbClr val="2F5496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Gill Sans" pitchFamily="-1" charset="0"/>
              </a:rPr>
              <a:t>Southwestern Ontario</a:t>
            </a:r>
            <a:r>
              <a:rPr lang="en-CA" altLang="en-US" sz="2800" b="1" i="1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  <a:sym typeface="Gill Sans" pitchFamily="-1" charset="0"/>
              </a:rPr>
              <a:t>’</a:t>
            </a:r>
            <a:r>
              <a:rPr lang="en-CA" altLang="en-US" sz="2800" b="1" i="1" dirty="0">
                <a:solidFill>
                  <a:srgbClr val="2F5496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Gill Sans" pitchFamily="-1" charset="0"/>
              </a:rPr>
              <a:t>s</a:t>
            </a:r>
            <a:br>
              <a:rPr lang="en-CA" altLang="en-US" sz="2800" b="1" i="1" dirty="0">
                <a:solidFill>
                  <a:srgbClr val="2F5496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Gill Sans" pitchFamily="-1" charset="0"/>
              </a:rPr>
            </a:br>
            <a:r>
              <a:rPr lang="en-CA" altLang="en-US" sz="2800" b="1" i="1" dirty="0">
                <a:solidFill>
                  <a:srgbClr val="2F5496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Gill Sans" pitchFamily="-1" charset="0"/>
              </a:rPr>
              <a:t>Passenger Rail and Bus Service</a:t>
            </a:r>
            <a:br>
              <a:rPr lang="en-CA" altLang="en-US" sz="2800" b="1" i="1" dirty="0">
                <a:solidFill>
                  <a:srgbClr val="2F5496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Gill Sans" pitchFamily="-1" charset="0"/>
              </a:rPr>
            </a:br>
            <a:r>
              <a:rPr lang="en-CA" altLang="en-US" sz="2800" b="1" i="1" dirty="0">
                <a:solidFill>
                  <a:srgbClr val="2F5496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Gill Sans" pitchFamily="-1" charset="0"/>
              </a:rPr>
              <a:t> Action Plan</a:t>
            </a:r>
            <a:endParaRPr lang="en-CA" altLang="en-US" sz="600" dirty="0">
              <a:latin typeface="Gill Sans" pitchFamily="-1" charset="0"/>
              <a:ea typeface="ヒラギノ角ゴ ProN W3" pitchFamily="-1" charset="-128"/>
              <a:sym typeface="Gill Sans" pitchFamily="-1" charset="0"/>
            </a:endParaRPr>
          </a:p>
          <a:p>
            <a:pPr defTabSz="914377">
              <a:defRPr/>
            </a:pPr>
            <a:endParaRPr lang="en-CA" altLang="en-US" dirty="0">
              <a:latin typeface="Arial" panose="020B0604020202020204" pitchFamily="34" charset="0"/>
              <a:ea typeface="ヒラギノ角ゴ ProN W3" pitchFamily="-1" charset="-128"/>
              <a:sym typeface="Gill Sans" pitchFamily="-1" charset="0"/>
            </a:endParaRPr>
          </a:p>
        </p:txBody>
      </p:sp>
      <p:sp>
        <p:nvSpPr>
          <p:cNvPr id="12" name="Pentagon 5"/>
          <p:cNvSpPr>
            <a:spLocks noChangeArrowheads="1"/>
          </p:cNvSpPr>
          <p:nvPr/>
        </p:nvSpPr>
        <p:spPr bwMode="auto">
          <a:xfrm>
            <a:off x="1524000" y="2368551"/>
            <a:ext cx="8163984" cy="960967"/>
          </a:xfrm>
          <a:prstGeom prst="homePlate">
            <a:avLst>
              <a:gd name="adj" fmla="val 49990"/>
            </a:avLst>
          </a:prstGeom>
          <a:gradFill rotWithShape="1">
            <a:gsLst>
              <a:gs pos="0">
                <a:srgbClr val="FFC746"/>
              </a:gs>
              <a:gs pos="50000">
                <a:srgbClr val="FFC600"/>
              </a:gs>
              <a:gs pos="100000">
                <a:srgbClr val="E5B600"/>
              </a:gs>
            </a:gsLst>
            <a:lin ang="5400000"/>
          </a:gradFill>
          <a:ln>
            <a:noFill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  <a:extLst/>
        </p:spPr>
        <p:txBody>
          <a:bodyPr lIns="91440" tIns="45720" rIns="91440" bIns="45720" anchor="ctr"/>
          <a:lstStyle/>
          <a:p>
            <a:pPr algn="ctr" defTabSz="914377">
              <a:defRPr/>
            </a:pPr>
            <a:r>
              <a:rPr lang="en-US" altLang="en-US" sz="4800" i="1" dirty="0">
                <a:solidFill>
                  <a:srgbClr val="2F5496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Gill Sans" pitchFamily="-1" charset="0"/>
              </a:rPr>
              <a:t>       Network </a:t>
            </a:r>
            <a:r>
              <a:rPr lang="en-US" altLang="en-US" sz="4800" b="1" i="1" dirty="0">
                <a:solidFill>
                  <a:srgbClr val="2F5496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  <a:sym typeface="Gill Sans" pitchFamily="-1" charset="0"/>
              </a:rPr>
              <a:t>Southwest</a:t>
            </a:r>
            <a:endParaRPr lang="en-US" altLang="en-US" dirty="0">
              <a:latin typeface="Arial" panose="020B0604020202020204" pitchFamily="34" charset="0"/>
              <a:ea typeface="ヒラギノ角ゴ ProN W3" pitchFamily="-1" charset="-128"/>
              <a:sym typeface="Gill Sans" pitchFamily="-1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23484" y="784598"/>
            <a:ext cx="184731" cy="4924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440" tIns="45720" rIns="91440" bIns="45720" anchor="ctr">
            <a:spAutoFit/>
          </a:bodyPr>
          <a:lstStyle/>
          <a:p>
            <a:pPr eaLnBrk="1" hangingPunct="1">
              <a:defRPr/>
            </a:pPr>
            <a:endParaRPr lang="en-CA" sz="2600" dirty="0">
              <a:latin typeface="Gill Sans" pitchFamily="-1" charset="0"/>
              <a:ea typeface="ヒラギノ角ゴ ProN W3" pitchFamily="-1" charset="-128"/>
              <a:sym typeface="Gill Sans" pitchFamily="-1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1805" y="4343400"/>
            <a:ext cx="2726267" cy="121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080" y="4038600"/>
            <a:ext cx="2681816" cy="143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339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55" y="365125"/>
            <a:ext cx="10124889" cy="6074933"/>
          </a:xfrm>
        </p:spPr>
      </p:pic>
    </p:spTree>
    <p:extLst>
      <p:ext uri="{BB962C8B-B14F-4D97-AF65-F5344CB8AC3E}">
        <p14:creationId xmlns:p14="http://schemas.microsoft.com/office/powerpoint/2010/main" val="398219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Lessons from the United States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Joint federal and state </a:t>
            </a:r>
            <a:r>
              <a:rPr lang="en-CA" dirty="0" smtClean="0"/>
              <a:t>funding and planning</a:t>
            </a:r>
            <a:endParaRPr lang="en-CA" dirty="0"/>
          </a:p>
          <a:p>
            <a:r>
              <a:rPr lang="en-CA" dirty="0"/>
              <a:t>New equipment and upgraded infrastructure</a:t>
            </a:r>
          </a:p>
          <a:p>
            <a:r>
              <a:rPr lang="en-CA" dirty="0"/>
              <a:t>Incrementally increase </a:t>
            </a:r>
            <a:r>
              <a:rPr lang="en-CA" dirty="0" smtClean="0"/>
              <a:t>rail frequency</a:t>
            </a:r>
            <a:r>
              <a:rPr lang="en-CA" dirty="0"/>
              <a:t>, speed, and comfort</a:t>
            </a:r>
          </a:p>
          <a:p>
            <a:r>
              <a:rPr lang="en-CA" dirty="0"/>
              <a:t>Feeder bus routes to serve off-line communities</a:t>
            </a:r>
          </a:p>
          <a:p>
            <a:r>
              <a:rPr lang="en-CA" dirty="0" smtClean="0"/>
              <a:t>Good </a:t>
            </a:r>
            <a:r>
              <a:rPr lang="en-CA" dirty="0"/>
              <a:t>transit for “first and last mile” portion of intercity trips</a:t>
            </a:r>
          </a:p>
          <a:p>
            <a:r>
              <a:rPr lang="en-CA" dirty="0"/>
              <a:t>Mobility hubs to connect trains, buses, and </a:t>
            </a:r>
            <a:r>
              <a:rPr lang="en-CA" dirty="0" smtClean="0"/>
              <a:t>transit</a:t>
            </a:r>
          </a:p>
          <a:p>
            <a:r>
              <a:rPr lang="en-CA" dirty="0" smtClean="0"/>
              <a:t>Stick to proven technologies and practices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35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5922</TotalTime>
  <Words>459</Words>
  <Application>Microsoft Office PowerPoint</Application>
  <PresentationFormat>Custom</PresentationFormat>
  <Paragraphs>77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Why Does Public Transportation Matter?</vt:lpstr>
      <vt:lpstr>SW Ontario’s Mobility Gap</vt:lpstr>
      <vt:lpstr>PowerPoint Presentation</vt:lpstr>
      <vt:lpstr>PowerPoint Presentation</vt:lpstr>
      <vt:lpstr>How did we get here?</vt:lpstr>
      <vt:lpstr>PowerPoint Presentation</vt:lpstr>
      <vt:lpstr>PowerPoint Presentation</vt:lpstr>
      <vt:lpstr>Lessons from the United States</vt:lpstr>
      <vt:lpstr>North Carolina’s Passenger Program</vt:lpstr>
      <vt:lpstr>Michigan’s Wolverine Corridor</vt:lpstr>
      <vt:lpstr>Network Southwest in 2020</vt:lpstr>
      <vt:lpstr>How much will this cost?</vt:lpstr>
      <vt:lpstr>The case for investment</vt:lpstr>
      <vt:lpstr>How do NiagaraGO and Ontario HSR fit in?</vt:lpstr>
      <vt:lpstr>Moving Ahead: SWEA and SWOTA</vt:lpstr>
      <vt:lpstr>Moving Ahead: Municipalities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Test</dc:title>
  <dc:creator>Terry Johnson</dc:creator>
  <cp:lastModifiedBy>Peter</cp:lastModifiedBy>
  <cp:revision>22</cp:revision>
  <cp:lastPrinted>2015-05-10T23:48:47Z</cp:lastPrinted>
  <dcterms:created xsi:type="dcterms:W3CDTF">2015-05-06T01:32:28Z</dcterms:created>
  <dcterms:modified xsi:type="dcterms:W3CDTF">2015-05-18T15:48:49Z</dcterms:modified>
</cp:coreProperties>
</file>